
<file path=[Content_Types].xml><?xml version="1.0" encoding="utf-8"?>
<Types xmlns="http://schemas.openxmlformats.org/package/2006/content-types">
  <Default Extension="jfif" ContentType="image/jpeg"/>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6" r:id="rId7"/>
    <p:sldId id="263" r:id="rId8"/>
    <p:sldId id="261" r:id="rId9"/>
    <p:sldId id="262" r:id="rId10"/>
    <p:sldId id="264" r:id="rId11"/>
    <p:sldId id="267" r:id="rId12"/>
    <p:sldId id="270" r:id="rId13"/>
    <p:sldId id="265"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g>
</file>

<file path=ppt/media/image2.jpeg>
</file>

<file path=ppt/media/image3.jfif>
</file>

<file path=ppt/media/image4.jfif>
</file>

<file path=ppt/media/image5.jfif>
</file>

<file path=ppt/media/image6.jfif>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transition spd="slow">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transition spd="slow">
    <p:cove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transition spd="slow">
    <p:cove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ransition spd="slow">
    <p:cover/>
  </p:transition>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amazon.in/Avro-Steel-Finish-Automatic-Machine/dp/B00KOLY7O0" TargetMode="External"/><Relationship Id="rId2" Type="http://schemas.openxmlformats.org/officeDocument/2006/relationships/hyperlink" Target="http://www.dolphy.in/automatic-shoe-shining-machine-silver.html" TargetMode="External"/><Relationship Id="rId1" Type="http://schemas.openxmlformats.org/officeDocument/2006/relationships/slideLayout" Target="../slideLayouts/slideLayout2.xml"/><Relationship Id="rId5" Type="http://schemas.openxmlformats.org/officeDocument/2006/relationships/hyperlink" Target="https://www.youtube.com/watch?v=PAsr8fKXAJA" TargetMode="External"/><Relationship Id="rId4" Type="http://schemas.openxmlformats.org/officeDocument/2006/relationships/hyperlink" Target="https://irjet.net/archives/V4/i7/IRJET-V4I749.pdf"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f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f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image" Target="../media/image5.jf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4400" b="1" dirty="0">
                <a:solidFill>
                  <a:schemeClr val="accent2"/>
                </a:solidFill>
                <a:latin typeface="Algerian" panose="04020705040A02060702" pitchFamily="82" charset="0"/>
              </a:rPr>
              <a:t>       </a:t>
            </a:r>
            <a:r>
              <a:rPr lang="en-US" sz="4400" b="1" u="sng" dirty="0">
                <a:solidFill>
                  <a:schemeClr val="accent2"/>
                </a:solidFill>
                <a:latin typeface="Algerian" panose="04020705040A02060702" pitchFamily="82" charset="0"/>
              </a:rPr>
              <a:t>ENGINEERING EXPLORATION</a:t>
            </a:r>
          </a:p>
        </p:txBody>
      </p:sp>
      <p:sp>
        <p:nvSpPr>
          <p:cNvPr id="5" name="Content Placeholder 4"/>
          <p:cNvSpPr>
            <a:spLocks noGrp="1"/>
          </p:cNvSpPr>
          <p:nvPr>
            <p:ph idx="1"/>
          </p:nvPr>
        </p:nvSpPr>
        <p:spPr>
          <a:xfrm>
            <a:off x="326571" y="1930400"/>
            <a:ext cx="11482252" cy="4640217"/>
          </a:xfrm>
        </p:spPr>
        <p:txBody>
          <a:bodyPr>
            <a:normAutofit lnSpcReduction="10000"/>
          </a:bodyPr>
          <a:lstStyle/>
          <a:p>
            <a:pPr marL="0" indent="0">
              <a:buNone/>
            </a:pPr>
            <a:r>
              <a:rPr lang="en-US" sz="3400" b="1" u="sng" dirty="0">
                <a:solidFill>
                  <a:schemeClr val="accent1"/>
                </a:solidFill>
                <a:latin typeface="Algerian" panose="04020705040A02060702" pitchFamily="82" charset="0"/>
              </a:rPr>
              <a:t>ENGINEERING PROJECTS IN SOLVING CAMPUS PROBLEMS</a:t>
            </a:r>
          </a:p>
          <a:p>
            <a:pPr marL="0" indent="0">
              <a:buNone/>
            </a:pPr>
            <a:r>
              <a:rPr lang="en-US" sz="3600" dirty="0">
                <a:solidFill>
                  <a:schemeClr val="accent2"/>
                </a:solidFill>
                <a:latin typeface="Algerian" panose="04020705040A02060702" pitchFamily="82" charset="0"/>
              </a:rPr>
              <a:t>                                       (EPIP)</a:t>
            </a:r>
          </a:p>
          <a:p>
            <a:pPr marL="0" indent="0">
              <a:buNone/>
            </a:pPr>
            <a:endParaRPr lang="en-US" sz="3200" dirty="0">
              <a:solidFill>
                <a:schemeClr val="accent2"/>
              </a:solidFill>
              <a:latin typeface="Algerian" panose="04020705040A02060702" pitchFamily="82" charset="0"/>
            </a:endParaRPr>
          </a:p>
          <a:p>
            <a:pPr marL="0" indent="0">
              <a:buNone/>
            </a:pPr>
            <a:r>
              <a:rPr lang="en-US" sz="3200" b="1" u="sng" dirty="0">
                <a:solidFill>
                  <a:schemeClr val="accent2"/>
                </a:solidFill>
                <a:latin typeface="Algerian" panose="04020705040A02060702" pitchFamily="82" charset="0"/>
              </a:rPr>
              <a:t>GUIDE NAME-</a:t>
            </a:r>
            <a:r>
              <a:rPr lang="en-US" sz="3200" dirty="0">
                <a:solidFill>
                  <a:schemeClr val="accent2"/>
                </a:solidFill>
                <a:latin typeface="Algerian" panose="04020705040A02060702" pitchFamily="82" charset="0"/>
              </a:rPr>
              <a:t>                         </a:t>
            </a:r>
            <a:r>
              <a:rPr lang="en-US" sz="3200" b="1" u="sng" dirty="0">
                <a:solidFill>
                  <a:schemeClr val="accent2"/>
                </a:solidFill>
                <a:latin typeface="Algerian" panose="04020705040A02060702" pitchFamily="82" charset="0"/>
              </a:rPr>
              <a:t>TEAM NO – 8</a:t>
            </a:r>
          </a:p>
          <a:p>
            <a:pPr marL="0" indent="0">
              <a:buNone/>
            </a:pPr>
            <a:r>
              <a:rPr lang="en-US" sz="3200" dirty="0">
                <a:solidFill>
                  <a:srgbClr val="0070C0"/>
                </a:solidFill>
                <a:latin typeface="Algerian" panose="04020705040A02060702" pitchFamily="82" charset="0"/>
              </a:rPr>
              <a:t>     </a:t>
            </a:r>
            <a:r>
              <a:rPr lang="en-US" sz="2800" dirty="0">
                <a:solidFill>
                  <a:srgbClr val="0070C0"/>
                </a:solidFill>
                <a:latin typeface="Algerian" panose="04020705040A02060702" pitchFamily="82" charset="0"/>
              </a:rPr>
              <a:t>Ms. GULSHAN</a:t>
            </a:r>
            <a:r>
              <a:rPr lang="en-US" sz="2800" dirty="0">
                <a:solidFill>
                  <a:schemeClr val="accent2"/>
                </a:solidFill>
                <a:latin typeface="Algerian" panose="04020705040A02060702" pitchFamily="82" charset="0"/>
              </a:rPr>
              <a:t> </a:t>
            </a:r>
            <a:r>
              <a:rPr lang="en-US" sz="2800" dirty="0">
                <a:solidFill>
                  <a:srgbClr val="0070C0"/>
                </a:solidFill>
                <a:latin typeface="Algerian" panose="04020705040A02060702" pitchFamily="82" charset="0"/>
              </a:rPr>
              <a:t>                          </a:t>
            </a:r>
            <a:r>
              <a:rPr lang="en-US" sz="2800" dirty="0">
                <a:solidFill>
                  <a:srgbClr val="0070C0"/>
                </a:solidFill>
              </a:rPr>
              <a:t>RAJAT GUPTA(1710991638)</a:t>
            </a:r>
          </a:p>
          <a:p>
            <a:pPr marL="0" indent="0">
              <a:buNone/>
            </a:pPr>
            <a:r>
              <a:rPr lang="en-US" sz="2800">
                <a:solidFill>
                  <a:srgbClr val="0070C0"/>
                </a:solidFill>
              </a:rPr>
              <a:t>                                                RITIKA </a:t>
            </a:r>
            <a:r>
              <a:rPr lang="en-US" sz="2800" dirty="0">
                <a:solidFill>
                  <a:srgbClr val="0070C0"/>
                </a:solidFill>
              </a:rPr>
              <a:t>BANSAL(1710991665)</a:t>
            </a:r>
          </a:p>
          <a:p>
            <a:pPr marL="0" indent="0">
              <a:buNone/>
            </a:pPr>
            <a:r>
              <a:rPr lang="en-US" sz="2800" dirty="0">
                <a:solidFill>
                  <a:srgbClr val="0070C0"/>
                </a:solidFill>
              </a:rPr>
              <a:t>                                                RAGHAV GOEL(1710991616)</a:t>
            </a:r>
          </a:p>
          <a:p>
            <a:pPr marL="0" indent="0">
              <a:buNone/>
            </a:pPr>
            <a:r>
              <a:rPr lang="en-US" sz="2800" dirty="0">
                <a:solidFill>
                  <a:srgbClr val="0070C0"/>
                </a:solidFill>
              </a:rPr>
              <a:t>                                                PRATHAM KAUSHAL(1710991587)</a:t>
            </a:r>
          </a:p>
        </p:txBody>
      </p:sp>
    </p:spTree>
    <p:extLst>
      <p:ext uri="{BB962C8B-B14F-4D97-AF65-F5344CB8AC3E}">
        <p14:creationId xmlns:p14="http://schemas.microsoft.com/office/powerpoint/2010/main" val="2146232570"/>
      </p:ext>
    </p:extLst>
  </p:cSld>
  <p:clrMapOvr>
    <a:masterClrMapping/>
  </p:clrMapOvr>
  <p:transition spd="slow">
    <p:cove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COMPONENTS AND ITS COST</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69226119"/>
              </p:ext>
            </p:extLst>
          </p:nvPr>
        </p:nvGraphicFramePr>
        <p:xfrm>
          <a:off x="677863" y="2160588"/>
          <a:ext cx="8962527" cy="3843535"/>
        </p:xfrm>
        <a:graphic>
          <a:graphicData uri="http://schemas.openxmlformats.org/drawingml/2006/table">
            <a:tbl>
              <a:tblPr firstRow="1" bandRow="1">
                <a:tableStyleId>{5C22544A-7EE6-4342-B048-85BDC9FD1C3A}</a:tableStyleId>
              </a:tblPr>
              <a:tblGrid>
                <a:gridCol w="1869394">
                  <a:extLst>
                    <a:ext uri="{9D8B030D-6E8A-4147-A177-3AD203B41FA5}">
                      <a16:colId xmlns:a16="http://schemas.microsoft.com/office/drawing/2014/main" val="353859939"/>
                    </a:ext>
                  </a:extLst>
                </a:gridCol>
                <a:gridCol w="4105624">
                  <a:extLst>
                    <a:ext uri="{9D8B030D-6E8A-4147-A177-3AD203B41FA5}">
                      <a16:colId xmlns:a16="http://schemas.microsoft.com/office/drawing/2014/main" val="2900753242"/>
                    </a:ext>
                  </a:extLst>
                </a:gridCol>
                <a:gridCol w="2987509">
                  <a:extLst>
                    <a:ext uri="{9D8B030D-6E8A-4147-A177-3AD203B41FA5}">
                      <a16:colId xmlns:a16="http://schemas.microsoft.com/office/drawing/2014/main" val="900382364"/>
                    </a:ext>
                  </a:extLst>
                </a:gridCol>
              </a:tblGrid>
              <a:tr h="466345">
                <a:tc>
                  <a:txBody>
                    <a:bodyPr/>
                    <a:lstStyle/>
                    <a:p>
                      <a:r>
                        <a:rPr lang="en-US" sz="3200" dirty="0">
                          <a:solidFill>
                            <a:schemeClr val="tx1"/>
                          </a:solidFill>
                          <a:latin typeface="Algerian" panose="04020705040A02060702" pitchFamily="82" charset="0"/>
                        </a:rPr>
                        <a:t>S.NO</a:t>
                      </a:r>
                    </a:p>
                  </a:txBody>
                  <a:tcPr/>
                </a:tc>
                <a:tc>
                  <a:txBody>
                    <a:bodyPr/>
                    <a:lstStyle/>
                    <a:p>
                      <a:r>
                        <a:rPr lang="en-US" sz="3200" dirty="0">
                          <a:solidFill>
                            <a:schemeClr val="tx1"/>
                          </a:solidFill>
                          <a:latin typeface="Algerian" panose="04020705040A02060702" pitchFamily="82" charset="0"/>
                        </a:rPr>
                        <a:t>COMPONENTS</a:t>
                      </a:r>
                    </a:p>
                  </a:txBody>
                  <a:tcPr/>
                </a:tc>
                <a:tc>
                  <a:txBody>
                    <a:bodyPr/>
                    <a:lstStyle/>
                    <a:p>
                      <a:r>
                        <a:rPr lang="en-US" sz="3200" dirty="0">
                          <a:solidFill>
                            <a:schemeClr val="tx1"/>
                          </a:solidFill>
                          <a:latin typeface="Algerian" panose="04020705040A02060702" pitchFamily="82" charset="0"/>
                        </a:rPr>
                        <a:t>COST</a:t>
                      </a:r>
                    </a:p>
                  </a:txBody>
                  <a:tcPr/>
                </a:tc>
                <a:extLst>
                  <a:ext uri="{0D108BD9-81ED-4DB2-BD59-A6C34878D82A}">
                    <a16:rowId xmlns:a16="http://schemas.microsoft.com/office/drawing/2014/main" val="1304882078"/>
                  </a:ext>
                </a:extLst>
              </a:tr>
              <a:tr h="466345">
                <a:tc>
                  <a:txBody>
                    <a:bodyPr/>
                    <a:lstStyle/>
                    <a:p>
                      <a:r>
                        <a:rPr lang="en-US" sz="2400" dirty="0">
                          <a:solidFill>
                            <a:srgbClr val="0070C0"/>
                          </a:solidFill>
                        </a:rPr>
                        <a:t>1.</a:t>
                      </a:r>
                    </a:p>
                  </a:txBody>
                  <a:tcPr/>
                </a:tc>
                <a:tc>
                  <a:txBody>
                    <a:bodyPr/>
                    <a:lstStyle/>
                    <a:p>
                      <a:r>
                        <a:rPr lang="en-US" sz="2400" dirty="0">
                          <a:solidFill>
                            <a:srgbClr val="0070C0"/>
                          </a:solidFill>
                        </a:rPr>
                        <a:t>ARDUINO UNO</a:t>
                      </a:r>
                    </a:p>
                  </a:txBody>
                  <a:tcPr/>
                </a:tc>
                <a:tc>
                  <a:txBody>
                    <a:bodyPr/>
                    <a:lstStyle/>
                    <a:p>
                      <a:r>
                        <a:rPr lang="en-US" sz="2400" dirty="0">
                          <a:solidFill>
                            <a:srgbClr val="0070C0"/>
                          </a:solidFill>
                        </a:rPr>
                        <a:t>450/-</a:t>
                      </a:r>
                    </a:p>
                  </a:txBody>
                  <a:tcPr/>
                </a:tc>
                <a:extLst>
                  <a:ext uri="{0D108BD9-81ED-4DB2-BD59-A6C34878D82A}">
                    <a16:rowId xmlns:a16="http://schemas.microsoft.com/office/drawing/2014/main" val="2579034643"/>
                  </a:ext>
                </a:extLst>
              </a:tr>
              <a:tr h="466345">
                <a:tc>
                  <a:txBody>
                    <a:bodyPr/>
                    <a:lstStyle/>
                    <a:p>
                      <a:r>
                        <a:rPr lang="en-US" sz="2400" dirty="0">
                          <a:solidFill>
                            <a:srgbClr val="0070C0"/>
                          </a:solidFill>
                        </a:rPr>
                        <a:t>2.</a:t>
                      </a:r>
                    </a:p>
                  </a:txBody>
                  <a:tcPr/>
                </a:tc>
                <a:tc>
                  <a:txBody>
                    <a:bodyPr/>
                    <a:lstStyle/>
                    <a:p>
                      <a:r>
                        <a:rPr lang="en-US" sz="2400" dirty="0">
                          <a:solidFill>
                            <a:srgbClr val="0070C0"/>
                          </a:solidFill>
                        </a:rPr>
                        <a:t>WOODEN</a:t>
                      </a:r>
                      <a:r>
                        <a:rPr lang="en-US" sz="2400" baseline="0" dirty="0">
                          <a:solidFill>
                            <a:srgbClr val="0070C0"/>
                          </a:solidFill>
                        </a:rPr>
                        <a:t> BOX</a:t>
                      </a:r>
                      <a:endParaRPr lang="en-US" sz="2400" dirty="0">
                        <a:solidFill>
                          <a:srgbClr val="0070C0"/>
                        </a:solidFill>
                      </a:endParaRPr>
                    </a:p>
                  </a:txBody>
                  <a:tcPr/>
                </a:tc>
                <a:tc>
                  <a:txBody>
                    <a:bodyPr/>
                    <a:lstStyle/>
                    <a:p>
                      <a:r>
                        <a:rPr lang="en-US" sz="2400" dirty="0">
                          <a:solidFill>
                            <a:srgbClr val="0070C0"/>
                          </a:solidFill>
                        </a:rPr>
                        <a:t>350/-</a:t>
                      </a:r>
                    </a:p>
                  </a:txBody>
                  <a:tcPr/>
                </a:tc>
                <a:extLst>
                  <a:ext uri="{0D108BD9-81ED-4DB2-BD59-A6C34878D82A}">
                    <a16:rowId xmlns:a16="http://schemas.microsoft.com/office/drawing/2014/main" val="3800574263"/>
                  </a:ext>
                </a:extLst>
              </a:tr>
              <a:tr h="466345">
                <a:tc>
                  <a:txBody>
                    <a:bodyPr/>
                    <a:lstStyle/>
                    <a:p>
                      <a:r>
                        <a:rPr lang="en-US" sz="2400" dirty="0">
                          <a:solidFill>
                            <a:srgbClr val="0070C0"/>
                          </a:solidFill>
                        </a:rPr>
                        <a:t>3.</a:t>
                      </a:r>
                    </a:p>
                  </a:txBody>
                  <a:tcPr/>
                </a:tc>
                <a:tc>
                  <a:txBody>
                    <a:bodyPr/>
                    <a:lstStyle/>
                    <a:p>
                      <a:r>
                        <a:rPr lang="en-US" sz="2400" dirty="0">
                          <a:solidFill>
                            <a:srgbClr val="0070C0"/>
                          </a:solidFill>
                        </a:rPr>
                        <a:t>200 RPM 2 DC MOTORS</a:t>
                      </a:r>
                    </a:p>
                  </a:txBody>
                  <a:tcPr/>
                </a:tc>
                <a:tc>
                  <a:txBody>
                    <a:bodyPr/>
                    <a:lstStyle/>
                    <a:p>
                      <a:r>
                        <a:rPr lang="en-US" sz="2400" dirty="0">
                          <a:solidFill>
                            <a:srgbClr val="0070C0"/>
                          </a:solidFill>
                        </a:rPr>
                        <a:t>300/-</a:t>
                      </a:r>
                    </a:p>
                  </a:txBody>
                  <a:tcPr/>
                </a:tc>
                <a:extLst>
                  <a:ext uri="{0D108BD9-81ED-4DB2-BD59-A6C34878D82A}">
                    <a16:rowId xmlns:a16="http://schemas.microsoft.com/office/drawing/2014/main" val="1900379792"/>
                  </a:ext>
                </a:extLst>
              </a:tr>
              <a:tr h="466345">
                <a:tc>
                  <a:txBody>
                    <a:bodyPr/>
                    <a:lstStyle/>
                    <a:p>
                      <a:r>
                        <a:rPr lang="en-US" sz="2400" dirty="0">
                          <a:solidFill>
                            <a:srgbClr val="0070C0"/>
                          </a:solidFill>
                        </a:rPr>
                        <a:t>4.</a:t>
                      </a:r>
                    </a:p>
                  </a:txBody>
                  <a:tcPr/>
                </a:tc>
                <a:tc>
                  <a:txBody>
                    <a:bodyPr/>
                    <a:lstStyle/>
                    <a:p>
                      <a:r>
                        <a:rPr lang="en-US" sz="2400" dirty="0">
                          <a:solidFill>
                            <a:srgbClr val="0070C0"/>
                          </a:solidFill>
                        </a:rPr>
                        <a:t>RUBBER FORM</a:t>
                      </a:r>
                    </a:p>
                  </a:txBody>
                  <a:tcPr/>
                </a:tc>
                <a:tc>
                  <a:txBody>
                    <a:bodyPr/>
                    <a:lstStyle/>
                    <a:p>
                      <a:r>
                        <a:rPr lang="en-US" sz="2400" dirty="0">
                          <a:solidFill>
                            <a:srgbClr val="0070C0"/>
                          </a:solidFill>
                        </a:rPr>
                        <a:t>200/-</a:t>
                      </a:r>
                    </a:p>
                  </a:txBody>
                  <a:tcPr/>
                </a:tc>
                <a:extLst>
                  <a:ext uri="{0D108BD9-81ED-4DB2-BD59-A6C34878D82A}">
                    <a16:rowId xmlns:a16="http://schemas.microsoft.com/office/drawing/2014/main" val="3919788327"/>
                  </a:ext>
                </a:extLst>
              </a:tr>
              <a:tr h="466345">
                <a:tc>
                  <a:txBody>
                    <a:bodyPr/>
                    <a:lstStyle/>
                    <a:p>
                      <a:r>
                        <a:rPr lang="en-US" sz="2400" dirty="0">
                          <a:solidFill>
                            <a:srgbClr val="0070C0"/>
                          </a:solidFill>
                        </a:rPr>
                        <a:t>5.</a:t>
                      </a:r>
                    </a:p>
                  </a:txBody>
                  <a:tcPr/>
                </a:tc>
                <a:tc>
                  <a:txBody>
                    <a:bodyPr/>
                    <a:lstStyle/>
                    <a:p>
                      <a:r>
                        <a:rPr lang="en-US" sz="2400" dirty="0">
                          <a:solidFill>
                            <a:srgbClr val="0070C0"/>
                          </a:solidFill>
                        </a:rPr>
                        <a:t>L298N H-BRIDGE</a:t>
                      </a:r>
                    </a:p>
                  </a:txBody>
                  <a:tcPr/>
                </a:tc>
                <a:tc>
                  <a:txBody>
                    <a:bodyPr/>
                    <a:lstStyle/>
                    <a:p>
                      <a:r>
                        <a:rPr lang="en-US" sz="2400" dirty="0">
                          <a:solidFill>
                            <a:srgbClr val="0070C0"/>
                          </a:solidFill>
                        </a:rPr>
                        <a:t>150/-</a:t>
                      </a:r>
                    </a:p>
                  </a:txBody>
                  <a:tcPr/>
                </a:tc>
                <a:extLst>
                  <a:ext uri="{0D108BD9-81ED-4DB2-BD59-A6C34878D82A}">
                    <a16:rowId xmlns:a16="http://schemas.microsoft.com/office/drawing/2014/main" val="1549586552"/>
                  </a:ext>
                </a:extLst>
              </a:tr>
              <a:tr h="466345">
                <a:tc>
                  <a:txBody>
                    <a:bodyPr/>
                    <a:lstStyle/>
                    <a:p>
                      <a:r>
                        <a:rPr lang="en-US" sz="2400" dirty="0">
                          <a:solidFill>
                            <a:srgbClr val="0070C0"/>
                          </a:solidFill>
                        </a:rPr>
                        <a:t>6.</a:t>
                      </a:r>
                    </a:p>
                  </a:txBody>
                  <a:tcPr/>
                </a:tc>
                <a:tc>
                  <a:txBody>
                    <a:bodyPr/>
                    <a:lstStyle/>
                    <a:p>
                      <a:r>
                        <a:rPr lang="en-US" sz="2400" dirty="0">
                          <a:solidFill>
                            <a:srgbClr val="0070C0"/>
                          </a:solidFill>
                        </a:rPr>
                        <a:t>9V 2 DC BATTERIES</a:t>
                      </a:r>
                    </a:p>
                  </a:txBody>
                  <a:tcPr/>
                </a:tc>
                <a:tc>
                  <a:txBody>
                    <a:bodyPr/>
                    <a:lstStyle/>
                    <a:p>
                      <a:r>
                        <a:rPr lang="en-US" sz="2400" dirty="0">
                          <a:solidFill>
                            <a:srgbClr val="0070C0"/>
                          </a:solidFill>
                        </a:rPr>
                        <a:t>50/-</a:t>
                      </a:r>
                    </a:p>
                  </a:txBody>
                  <a:tcPr/>
                </a:tc>
                <a:extLst>
                  <a:ext uri="{0D108BD9-81ED-4DB2-BD59-A6C34878D82A}">
                    <a16:rowId xmlns:a16="http://schemas.microsoft.com/office/drawing/2014/main" val="1203863297"/>
                  </a:ext>
                </a:extLst>
              </a:tr>
              <a:tr h="466345">
                <a:tc>
                  <a:txBody>
                    <a:bodyPr/>
                    <a:lstStyle/>
                    <a:p>
                      <a:r>
                        <a:rPr lang="en-US" sz="2400" dirty="0">
                          <a:solidFill>
                            <a:srgbClr val="0070C0"/>
                          </a:solidFill>
                        </a:rPr>
                        <a:t>7.</a:t>
                      </a:r>
                    </a:p>
                  </a:txBody>
                  <a:tcPr/>
                </a:tc>
                <a:tc>
                  <a:txBody>
                    <a:bodyPr/>
                    <a:lstStyle/>
                    <a:p>
                      <a:r>
                        <a:rPr lang="en-US" sz="2400" dirty="0">
                          <a:solidFill>
                            <a:srgbClr val="0070C0"/>
                          </a:solidFill>
                        </a:rPr>
                        <a:t>OTHERS</a:t>
                      </a:r>
                    </a:p>
                  </a:txBody>
                  <a:tcPr/>
                </a:tc>
                <a:tc>
                  <a:txBody>
                    <a:bodyPr/>
                    <a:lstStyle/>
                    <a:p>
                      <a:r>
                        <a:rPr lang="en-US" sz="2400" dirty="0">
                          <a:solidFill>
                            <a:srgbClr val="0070C0"/>
                          </a:solidFill>
                        </a:rPr>
                        <a:t>200/-</a:t>
                      </a:r>
                    </a:p>
                  </a:txBody>
                  <a:tcPr/>
                </a:tc>
                <a:extLst>
                  <a:ext uri="{0D108BD9-81ED-4DB2-BD59-A6C34878D82A}">
                    <a16:rowId xmlns:a16="http://schemas.microsoft.com/office/drawing/2014/main" val="146954021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663119860"/>
              </p:ext>
            </p:extLst>
          </p:nvPr>
        </p:nvGraphicFramePr>
        <p:xfrm>
          <a:off x="4049485" y="6004123"/>
          <a:ext cx="5590904" cy="518160"/>
        </p:xfrm>
        <a:graphic>
          <a:graphicData uri="http://schemas.openxmlformats.org/drawingml/2006/table">
            <a:tbl>
              <a:tblPr firstRow="1" bandRow="1">
                <a:tableStyleId>{5C22544A-7EE6-4342-B048-85BDC9FD1C3A}</a:tableStyleId>
              </a:tblPr>
              <a:tblGrid>
                <a:gridCol w="2599508">
                  <a:extLst>
                    <a:ext uri="{9D8B030D-6E8A-4147-A177-3AD203B41FA5}">
                      <a16:colId xmlns:a16="http://schemas.microsoft.com/office/drawing/2014/main" val="2625949876"/>
                    </a:ext>
                  </a:extLst>
                </a:gridCol>
                <a:gridCol w="2991396">
                  <a:extLst>
                    <a:ext uri="{9D8B030D-6E8A-4147-A177-3AD203B41FA5}">
                      <a16:colId xmlns:a16="http://schemas.microsoft.com/office/drawing/2014/main" val="775887627"/>
                    </a:ext>
                  </a:extLst>
                </a:gridCol>
              </a:tblGrid>
              <a:tr h="370840">
                <a:tc>
                  <a:txBody>
                    <a:bodyPr/>
                    <a:lstStyle/>
                    <a:p>
                      <a:r>
                        <a:rPr lang="en-US" sz="2800" dirty="0">
                          <a:solidFill>
                            <a:schemeClr val="tx1"/>
                          </a:solidFill>
                          <a:latin typeface="Algerian" panose="04020705040A02060702" pitchFamily="82" charset="0"/>
                        </a:rPr>
                        <a:t>TOTAL</a:t>
                      </a:r>
                    </a:p>
                  </a:txBody>
                  <a:tcPr>
                    <a:solidFill>
                      <a:schemeClr val="accent2">
                        <a:lumMod val="20000"/>
                        <a:lumOff val="80000"/>
                      </a:schemeClr>
                    </a:solidFill>
                  </a:tcPr>
                </a:tc>
                <a:tc>
                  <a:txBody>
                    <a:bodyPr/>
                    <a:lstStyle/>
                    <a:p>
                      <a:r>
                        <a:rPr lang="en-US" sz="2800" b="0" dirty="0">
                          <a:solidFill>
                            <a:srgbClr val="0070C0"/>
                          </a:solidFill>
                        </a:rPr>
                        <a:t>1750/-</a:t>
                      </a:r>
                    </a:p>
                  </a:txBody>
                  <a:tcPr>
                    <a:solidFill>
                      <a:schemeClr val="accent2">
                        <a:lumMod val="20000"/>
                        <a:lumOff val="80000"/>
                      </a:schemeClr>
                    </a:solidFill>
                  </a:tcPr>
                </a:tc>
                <a:extLst>
                  <a:ext uri="{0D108BD9-81ED-4DB2-BD59-A6C34878D82A}">
                    <a16:rowId xmlns:a16="http://schemas.microsoft.com/office/drawing/2014/main" val="3450551485"/>
                  </a:ext>
                </a:extLst>
              </a:tr>
            </a:tbl>
          </a:graphicData>
        </a:graphic>
      </p:graphicFrame>
    </p:spTree>
    <p:extLst>
      <p:ext uri="{BB962C8B-B14F-4D97-AF65-F5344CB8AC3E}">
        <p14:creationId xmlns:p14="http://schemas.microsoft.com/office/powerpoint/2010/main" val="3508767003"/>
      </p:ext>
    </p:extLst>
  </p:cSld>
  <p:clrMapOvr>
    <a:masterClrMapping/>
  </p:clrMapOvr>
  <p:transition spd="slow">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lgerian" panose="04020705040A02060702" pitchFamily="82" charset="0"/>
              </a:rPr>
              <a:t>  </a:t>
            </a:r>
            <a:r>
              <a:rPr lang="en-US" sz="5400" b="1" u="sng" dirty="0">
                <a:latin typeface="Algerian" panose="04020705040A02060702" pitchFamily="82" charset="0"/>
              </a:rPr>
              <a:t>PICS/VIDEOS OF PROJECT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4463" y="1664201"/>
            <a:ext cx="4678611" cy="336500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3074" y="2756263"/>
            <a:ext cx="4659086" cy="3749040"/>
          </a:xfrm>
          <a:prstGeom prst="rect">
            <a:avLst/>
          </a:prstGeom>
        </p:spPr>
      </p:pic>
    </p:spTree>
    <p:extLst>
      <p:ext uri="{BB962C8B-B14F-4D97-AF65-F5344CB8AC3E}">
        <p14:creationId xmlns:p14="http://schemas.microsoft.com/office/powerpoint/2010/main" val="850714165"/>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lgerian" panose="04020705040A02060702" pitchFamily="82" charset="0"/>
              </a:rPr>
              <a:t>  </a:t>
            </a:r>
            <a:r>
              <a:rPr lang="en-US" sz="5400" b="1" u="sng" dirty="0">
                <a:latin typeface="Algerian" panose="04020705040A02060702" pitchFamily="82" charset="0"/>
              </a:rPr>
              <a:t>PICS/VIDEOS OF PROJECT</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3651" y="1729513"/>
            <a:ext cx="4639423" cy="3456441"/>
          </a:xfr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03075" y="2998061"/>
            <a:ext cx="4963886" cy="3226526"/>
          </a:xfrm>
          <a:prstGeom prst="rect">
            <a:avLst/>
          </a:prstGeom>
        </p:spPr>
      </p:pic>
    </p:spTree>
    <p:extLst>
      <p:ext uri="{BB962C8B-B14F-4D97-AF65-F5344CB8AC3E}">
        <p14:creationId xmlns:p14="http://schemas.microsoft.com/office/powerpoint/2010/main" val="2706193590"/>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lgerian" panose="04020705040A02060702" pitchFamily="82" charset="0"/>
              </a:rPr>
              <a:t>             </a:t>
            </a:r>
            <a:r>
              <a:rPr lang="en-US" sz="5400" b="1" u="sng" dirty="0">
                <a:latin typeface="Algerian" panose="04020705040A02060702" pitchFamily="82" charset="0"/>
              </a:rPr>
              <a:t>REFRENCES</a:t>
            </a:r>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sz="2400" dirty="0">
                <a:solidFill>
                  <a:schemeClr val="tx2"/>
                </a:solidFill>
                <a:hlinkClick r:id="rId2"/>
              </a:rPr>
              <a:t>www.dolphy.in/automatic-shoe-shining-machine-silver.html</a:t>
            </a:r>
            <a:endParaRPr lang="en-US" sz="2400" dirty="0">
              <a:solidFill>
                <a:schemeClr val="tx2"/>
              </a:solidFill>
            </a:endParaRPr>
          </a:p>
          <a:p>
            <a:pPr>
              <a:buFont typeface="Wingdings" panose="05000000000000000000" pitchFamily="2" charset="2"/>
              <a:buChar char="ü"/>
            </a:pPr>
            <a:r>
              <a:rPr lang="en-US" sz="2400" dirty="0">
                <a:solidFill>
                  <a:schemeClr val="tx2"/>
                </a:solidFill>
                <a:hlinkClick r:id="rId3"/>
              </a:rPr>
              <a:t>https://www.amazon.in/Avro-Steel-Finish-Automatic-Machine/dp/B00KOLY7O0</a:t>
            </a:r>
            <a:endParaRPr lang="en-US" sz="2400" dirty="0">
              <a:solidFill>
                <a:schemeClr val="tx2"/>
              </a:solidFill>
            </a:endParaRPr>
          </a:p>
          <a:p>
            <a:pPr>
              <a:buFont typeface="Wingdings" panose="05000000000000000000" pitchFamily="2" charset="2"/>
              <a:buChar char="ü"/>
            </a:pPr>
            <a:r>
              <a:rPr lang="en-US" sz="2400" dirty="0">
                <a:solidFill>
                  <a:schemeClr val="tx2"/>
                </a:solidFill>
                <a:hlinkClick r:id="rId4"/>
              </a:rPr>
              <a:t>https://irjet.net/archives/V4/i7/IRJET-V4I749.pdf</a:t>
            </a:r>
            <a:endParaRPr lang="en-US" sz="2400" dirty="0">
              <a:solidFill>
                <a:schemeClr val="tx2"/>
              </a:solidFill>
            </a:endParaRPr>
          </a:p>
          <a:p>
            <a:pPr>
              <a:buFont typeface="Wingdings" panose="05000000000000000000" pitchFamily="2" charset="2"/>
              <a:buChar char="ü"/>
            </a:pPr>
            <a:r>
              <a:rPr lang="en-US" sz="2400" dirty="0">
                <a:solidFill>
                  <a:schemeClr val="tx2"/>
                </a:solidFill>
                <a:hlinkClick r:id="rId5"/>
              </a:rPr>
              <a:t>https://www.youtube.com/watch?v=PAsr8fKXAJA</a:t>
            </a:r>
            <a:endParaRPr lang="en-US" sz="2400" dirty="0">
              <a:solidFill>
                <a:schemeClr val="tx2"/>
              </a:solidFill>
            </a:endParaRPr>
          </a:p>
          <a:p>
            <a:endParaRPr lang="en-US" dirty="0"/>
          </a:p>
        </p:txBody>
      </p:sp>
    </p:spTree>
    <p:extLst>
      <p:ext uri="{BB962C8B-B14F-4D97-AF65-F5344CB8AC3E}">
        <p14:creationId xmlns:p14="http://schemas.microsoft.com/office/powerpoint/2010/main" val="2038654393"/>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77335" y="609600"/>
            <a:ext cx="8596668" cy="3675017"/>
          </a:xfrm>
        </p:spPr>
        <p:txBody>
          <a:bodyPr>
            <a:normAutofit fontScale="90000"/>
          </a:bodyPr>
          <a:lstStyle/>
          <a:p>
            <a:r>
              <a:rPr lang="en-US" sz="8000" b="1" u="sng" dirty="0">
                <a:solidFill>
                  <a:srgbClr val="0070C0"/>
                </a:solidFill>
                <a:latin typeface="Algerian" panose="04020705040A02060702" pitchFamily="82" charset="0"/>
              </a:rPr>
              <a:t>     </a:t>
            </a:r>
            <a:br>
              <a:rPr lang="en-US" sz="8000" b="1" u="sng" dirty="0">
                <a:solidFill>
                  <a:srgbClr val="0070C0"/>
                </a:solidFill>
                <a:latin typeface="Algerian" panose="04020705040A02060702" pitchFamily="82" charset="0"/>
              </a:rPr>
            </a:br>
            <a:br>
              <a:rPr lang="en-US" sz="8000" b="1" u="sng" dirty="0">
                <a:solidFill>
                  <a:srgbClr val="0070C0"/>
                </a:solidFill>
                <a:latin typeface="Algerian" panose="04020705040A02060702" pitchFamily="82" charset="0"/>
              </a:rPr>
            </a:br>
            <a:r>
              <a:rPr lang="en-US" sz="8000" b="1" dirty="0">
                <a:solidFill>
                  <a:srgbClr val="0070C0"/>
                </a:solidFill>
                <a:latin typeface="Algerian" panose="04020705040A02060702" pitchFamily="82" charset="0"/>
              </a:rPr>
              <a:t>    </a:t>
            </a:r>
            <a:r>
              <a:rPr lang="en-US" sz="9800" b="1" u="sng" dirty="0">
                <a:solidFill>
                  <a:srgbClr val="0070C0"/>
                </a:solidFill>
                <a:latin typeface="Algerian" panose="04020705040A02060702" pitchFamily="82" charset="0"/>
              </a:rPr>
              <a:t>THANK YOU</a:t>
            </a:r>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1681404840"/>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solidFill>
                  <a:schemeClr val="accent2"/>
                </a:solidFill>
                <a:latin typeface="Algerian" panose="04020705040A02060702" pitchFamily="82" charset="0"/>
              </a:rPr>
              <a:t>            </a:t>
            </a:r>
            <a:r>
              <a:rPr lang="en-US" sz="4400" b="1" u="sng" dirty="0">
                <a:latin typeface="Algerian" panose="04020705040A02060702" pitchFamily="82" charset="0"/>
              </a:rPr>
              <a:t>NEED STATEMENT</a:t>
            </a:r>
          </a:p>
        </p:txBody>
      </p:sp>
      <p:sp>
        <p:nvSpPr>
          <p:cNvPr id="3" name="Content Placeholder 2"/>
          <p:cNvSpPr>
            <a:spLocks noGrp="1"/>
          </p:cNvSpPr>
          <p:nvPr>
            <p:ph idx="1"/>
          </p:nvPr>
        </p:nvSpPr>
        <p:spPr/>
        <p:txBody>
          <a:bodyPr>
            <a:normAutofit/>
          </a:bodyPr>
          <a:lstStyle/>
          <a:p>
            <a:pPr marL="0" indent="0">
              <a:buNone/>
            </a:pPr>
            <a:r>
              <a:rPr lang="en-US" sz="3200" b="1" u="sng" dirty="0">
                <a:latin typeface="Algerian" panose="04020705040A02060702" pitchFamily="82" charset="0"/>
              </a:rPr>
              <a:t>AUTOMATIC SHOE SHINNER</a:t>
            </a:r>
          </a:p>
          <a:p>
            <a:pPr marL="0" indent="0">
              <a:buNone/>
            </a:pPr>
            <a:endParaRPr lang="en-US" sz="3200" b="1" u="sng" dirty="0">
              <a:latin typeface="Algerian" panose="04020705040A02060702" pitchFamily="82" charset="0"/>
            </a:endParaRPr>
          </a:p>
          <a:p>
            <a:pPr marL="0" indent="0">
              <a:buNone/>
            </a:pPr>
            <a:r>
              <a:rPr lang="en-US" sz="2400" dirty="0">
                <a:solidFill>
                  <a:srgbClr val="0070C0"/>
                </a:solidFill>
              </a:rPr>
              <a:t>TO BE DRESSED IN A PROPER MANNER IS PROFESSIONAL REQUIREMENT OF A WELL GROMMED STUDENT. SHOES HAPPEN TO BE AN IMPORTANT COMPONENT OF WHOLE ATTIRE. DESIGN A LOW COST SHOE SHINNING MACHINE WHICH CAN BE INSTALLED AT VARIOUS PLACES IN THE CAMPUS AND CAN BE USED BY STUDENTS AT WILL..</a:t>
            </a:r>
            <a:endParaRPr lang="en-US" sz="2400" b="1" u="sng" dirty="0">
              <a:solidFill>
                <a:srgbClr val="0070C0"/>
              </a:solidFill>
            </a:endParaRPr>
          </a:p>
        </p:txBody>
      </p:sp>
    </p:spTree>
    <p:extLst>
      <p:ext uri="{BB962C8B-B14F-4D97-AF65-F5344CB8AC3E}">
        <p14:creationId xmlns:p14="http://schemas.microsoft.com/office/powerpoint/2010/main" val="2654368872"/>
      </p:ext>
    </p:extLst>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PROBLEM STATEMENT</a:t>
            </a:r>
          </a:p>
        </p:txBody>
      </p:sp>
      <p:sp>
        <p:nvSpPr>
          <p:cNvPr id="3" name="Content Placeholder 2"/>
          <p:cNvSpPr>
            <a:spLocks noGrp="1"/>
          </p:cNvSpPr>
          <p:nvPr>
            <p:ph idx="1"/>
          </p:nvPr>
        </p:nvSpPr>
        <p:spPr>
          <a:xfrm>
            <a:off x="431075" y="1580607"/>
            <a:ext cx="9522822" cy="4950822"/>
          </a:xfrm>
        </p:spPr>
        <p:txBody>
          <a:bodyPr>
            <a:noAutofit/>
          </a:bodyPr>
          <a:lstStyle/>
          <a:p>
            <a:pPr>
              <a:buFont typeface="Wingdings" panose="05000000000000000000" pitchFamily="2" charset="2"/>
              <a:buChar char="§"/>
            </a:pPr>
            <a:r>
              <a:rPr lang="en-US" sz="2400" dirty="0">
                <a:solidFill>
                  <a:srgbClr val="0070C0"/>
                </a:solidFill>
              </a:rPr>
              <a:t>WE HAVE TO DESIGN AN AUTOMATIC SHOE SHINNER MACHINE. THE MAIN OBJECTIVE OF THE MACHINE IS TO REDUCE HUMAN EFFORST AND TO IMPROVE QUALITY OF POLISHING THE SHOE. IT IS A USER FRIENDY MACHINE AND MADE UP OF NON TOXIC MATERIALS. THE  MACHINE WEIGHT LIES IN BETWEEN 5-6 KG AND IT WILL COST NEAR ABOUT 2000/-. IT IS PORTABLE MACHINE AND WILL BE EASY TO INSTALL IN HOMES, OFFICES AND COLLEGE CAMPUS. USAGE OF ROTATORY  MOTOR WILL ENSURE PROPER CLEANING.</a:t>
            </a:r>
          </a:p>
          <a:p>
            <a:pPr>
              <a:buFont typeface="Wingdings" panose="05000000000000000000" pitchFamily="2" charset="2"/>
              <a:buChar char="§"/>
            </a:pPr>
            <a:r>
              <a:rPr lang="en-US" sz="2400" dirty="0">
                <a:solidFill>
                  <a:srgbClr val="0070C0"/>
                </a:solidFill>
              </a:rPr>
              <a:t>                          IT IS IDEAL FOR DIRT CLEANING AND POLISHING        OF FORMAL BLACK SHOES. IT IS EASY TO INSTAL AND SAFE FOR ALL AGE GROUP OF PEOPLE. IT IS POWER EFFICIENT MACHINE AND WILL LAST LONG WITH LITTLE MAINTAINCE.</a:t>
            </a:r>
          </a:p>
        </p:txBody>
      </p:sp>
    </p:spTree>
    <p:extLst>
      <p:ext uri="{BB962C8B-B14F-4D97-AF65-F5344CB8AC3E}">
        <p14:creationId xmlns:p14="http://schemas.microsoft.com/office/powerpoint/2010/main" val="2970985684"/>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69966"/>
            <a:ext cx="8596668" cy="1320800"/>
          </a:xfrm>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ENGINEERING DESIGN</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73931" y="2139405"/>
            <a:ext cx="8203474" cy="4558937"/>
          </a:xfrm>
        </p:spPr>
      </p:pic>
      <p:sp>
        <p:nvSpPr>
          <p:cNvPr id="5" name="TextBox 4"/>
          <p:cNvSpPr txBox="1"/>
          <p:nvPr/>
        </p:nvSpPr>
        <p:spPr>
          <a:xfrm>
            <a:off x="365760" y="1449977"/>
            <a:ext cx="3853543" cy="707886"/>
          </a:xfrm>
          <a:prstGeom prst="rect">
            <a:avLst/>
          </a:prstGeom>
          <a:noFill/>
        </p:spPr>
        <p:txBody>
          <a:bodyPr wrap="square" rtlCol="0">
            <a:spAutoFit/>
          </a:bodyPr>
          <a:lstStyle/>
          <a:p>
            <a:r>
              <a:rPr lang="en-US" sz="4000" b="1" u="sng" dirty="0">
                <a:solidFill>
                  <a:srgbClr val="002060"/>
                </a:solidFill>
                <a:latin typeface="Algerian" panose="04020705040A02060702" pitchFamily="82" charset="0"/>
              </a:rPr>
              <a:t>FINAL DESIGN</a:t>
            </a:r>
          </a:p>
        </p:txBody>
      </p:sp>
    </p:spTree>
    <p:extLst>
      <p:ext uri="{BB962C8B-B14F-4D97-AF65-F5344CB8AC3E}">
        <p14:creationId xmlns:p14="http://schemas.microsoft.com/office/powerpoint/2010/main" val="1243409680"/>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26720"/>
            <a:ext cx="8596668" cy="1320800"/>
          </a:xfrm>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MECHANISM</a:t>
            </a:r>
          </a:p>
        </p:txBody>
      </p:sp>
      <p:sp>
        <p:nvSpPr>
          <p:cNvPr id="3" name="Content Placeholder 2"/>
          <p:cNvSpPr>
            <a:spLocks noGrp="1"/>
          </p:cNvSpPr>
          <p:nvPr>
            <p:ph idx="1"/>
          </p:nvPr>
        </p:nvSpPr>
        <p:spPr>
          <a:xfrm>
            <a:off x="677333" y="1363754"/>
            <a:ext cx="9093683" cy="5272177"/>
          </a:xfrm>
        </p:spPr>
        <p:txBody>
          <a:bodyPr>
            <a:normAutofit/>
          </a:bodyPr>
          <a:lstStyle/>
          <a:p>
            <a:pPr>
              <a:buFont typeface="Wingdings" panose="05000000000000000000" pitchFamily="2" charset="2"/>
              <a:buChar char="§"/>
            </a:pPr>
            <a:r>
              <a:rPr lang="en-US" sz="3200" b="1" u="sng" dirty="0">
                <a:latin typeface="Algerian" panose="04020705040A02060702" pitchFamily="82" charset="0"/>
              </a:rPr>
              <a:t>VOLUME OF BOX </a:t>
            </a:r>
            <a:r>
              <a:rPr lang="en-US" sz="3200" dirty="0"/>
              <a:t>–</a:t>
            </a:r>
          </a:p>
          <a:p>
            <a:pPr>
              <a:buFont typeface="Wingdings" panose="05000000000000000000" pitchFamily="2" charset="2"/>
              <a:buChar char="§"/>
            </a:pPr>
            <a:endParaRPr lang="en-US" sz="1200" dirty="0"/>
          </a:p>
          <a:p>
            <a:pPr>
              <a:buFont typeface="Wingdings" panose="05000000000000000000" pitchFamily="2" charset="2"/>
              <a:buChar char="Ø"/>
            </a:pPr>
            <a:r>
              <a:rPr lang="en-US" sz="2200" dirty="0">
                <a:solidFill>
                  <a:srgbClr val="0070C0"/>
                </a:solidFill>
              </a:rPr>
              <a:t>LENGTH – 9 Inch</a:t>
            </a:r>
          </a:p>
          <a:p>
            <a:pPr>
              <a:buFont typeface="Wingdings" panose="05000000000000000000" pitchFamily="2" charset="2"/>
              <a:buChar char="Ø"/>
            </a:pPr>
            <a:r>
              <a:rPr lang="en-US" sz="2200" dirty="0">
                <a:solidFill>
                  <a:srgbClr val="0070C0"/>
                </a:solidFill>
              </a:rPr>
              <a:t>BREATH – 5 Inch</a:t>
            </a:r>
          </a:p>
          <a:p>
            <a:pPr>
              <a:buFont typeface="Wingdings" panose="05000000000000000000" pitchFamily="2" charset="2"/>
              <a:buChar char="Ø"/>
            </a:pPr>
            <a:r>
              <a:rPr lang="en-US" sz="2200" dirty="0">
                <a:solidFill>
                  <a:srgbClr val="0070C0"/>
                </a:solidFill>
              </a:rPr>
              <a:t>HEIGTH – 5 Inch</a:t>
            </a:r>
          </a:p>
          <a:p>
            <a:pPr marL="0" indent="0">
              <a:buNone/>
            </a:pPr>
            <a:r>
              <a:rPr lang="en-US" sz="2400" dirty="0">
                <a:solidFill>
                  <a:srgbClr val="0070C0"/>
                </a:solidFill>
              </a:rPr>
              <a:t>      MACHINE OCCUPY A CUBODIAL VOLUME OF – 225 (inch)3</a:t>
            </a:r>
          </a:p>
          <a:p>
            <a:pPr>
              <a:buFont typeface="Wingdings" panose="05000000000000000000" pitchFamily="2" charset="2"/>
              <a:buChar char="§"/>
            </a:pPr>
            <a:r>
              <a:rPr lang="en-US" sz="3200" b="1" u="sng" dirty="0">
                <a:solidFill>
                  <a:schemeClr val="tx1"/>
                </a:solidFill>
                <a:latin typeface="Algerian" panose="04020705040A02060702" pitchFamily="82" charset="0"/>
              </a:rPr>
              <a:t>MATERIAL</a:t>
            </a:r>
            <a:r>
              <a:rPr lang="en-US" sz="3200" dirty="0">
                <a:solidFill>
                  <a:schemeClr val="tx1"/>
                </a:solidFill>
                <a:latin typeface="Algerian" panose="04020705040A02060702" pitchFamily="82" charset="0"/>
              </a:rPr>
              <a:t> </a:t>
            </a:r>
            <a:r>
              <a:rPr lang="en-US" sz="3200" dirty="0">
                <a:solidFill>
                  <a:schemeClr val="tx1"/>
                </a:solidFill>
              </a:rPr>
              <a:t>–</a:t>
            </a:r>
          </a:p>
          <a:p>
            <a:pPr marL="0" indent="0">
              <a:buNone/>
            </a:pPr>
            <a:r>
              <a:rPr lang="en-US" sz="2400" dirty="0">
                <a:solidFill>
                  <a:srgbClr val="0070C0"/>
                </a:solidFill>
              </a:rPr>
              <a:t>      PRIMARY MATERIAL USED IS  - ‘WOOD’</a:t>
            </a:r>
          </a:p>
          <a:p>
            <a:pPr>
              <a:buFont typeface="Wingdings" panose="05000000000000000000" pitchFamily="2" charset="2"/>
              <a:buChar char="§"/>
            </a:pPr>
            <a:r>
              <a:rPr lang="en-US" sz="3200" b="1" u="sng" dirty="0">
                <a:solidFill>
                  <a:schemeClr val="tx1"/>
                </a:solidFill>
                <a:latin typeface="Algerian" panose="04020705040A02060702" pitchFamily="82" charset="0"/>
              </a:rPr>
              <a:t>POWER INPUT</a:t>
            </a:r>
            <a:r>
              <a:rPr lang="en-US" sz="3200" b="1" dirty="0">
                <a:solidFill>
                  <a:schemeClr val="tx1"/>
                </a:solidFill>
                <a:latin typeface="Algerian" panose="04020705040A02060702" pitchFamily="82" charset="0"/>
              </a:rPr>
              <a:t> </a:t>
            </a:r>
            <a:r>
              <a:rPr lang="en-US" sz="3200" b="1" dirty="0">
                <a:solidFill>
                  <a:schemeClr val="tx1"/>
                </a:solidFill>
              </a:rPr>
              <a:t>–</a:t>
            </a:r>
            <a:endParaRPr lang="en-US" b="1" dirty="0">
              <a:solidFill>
                <a:schemeClr val="tx1"/>
              </a:solidFill>
            </a:endParaRPr>
          </a:p>
          <a:p>
            <a:pPr marL="0" indent="0">
              <a:buNone/>
            </a:pPr>
            <a:r>
              <a:rPr lang="en-US" sz="2400" dirty="0">
                <a:solidFill>
                  <a:schemeClr val="tx1"/>
                </a:solidFill>
              </a:rPr>
              <a:t>       </a:t>
            </a:r>
            <a:r>
              <a:rPr lang="en-US" sz="2400" dirty="0">
                <a:solidFill>
                  <a:srgbClr val="0070C0"/>
                </a:solidFill>
              </a:rPr>
              <a:t>USING 12V 2 DC SUPPLIES.</a:t>
            </a:r>
          </a:p>
        </p:txBody>
      </p:sp>
    </p:spTree>
    <p:extLst>
      <p:ext uri="{BB962C8B-B14F-4D97-AF65-F5344CB8AC3E}">
        <p14:creationId xmlns:p14="http://schemas.microsoft.com/office/powerpoint/2010/main" val="1968696090"/>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426720"/>
            <a:ext cx="8596668" cy="1320800"/>
          </a:xfrm>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MECHANISM</a:t>
            </a:r>
          </a:p>
        </p:txBody>
      </p:sp>
      <p:sp>
        <p:nvSpPr>
          <p:cNvPr id="3" name="Content Placeholder 2"/>
          <p:cNvSpPr>
            <a:spLocks noGrp="1"/>
          </p:cNvSpPr>
          <p:nvPr>
            <p:ph idx="1"/>
          </p:nvPr>
        </p:nvSpPr>
        <p:spPr>
          <a:xfrm>
            <a:off x="677333" y="1363754"/>
            <a:ext cx="9093683" cy="5272177"/>
          </a:xfrm>
        </p:spPr>
        <p:txBody>
          <a:bodyPr>
            <a:normAutofit/>
          </a:bodyPr>
          <a:lstStyle/>
          <a:p>
            <a:pPr>
              <a:buFont typeface="Wingdings" panose="05000000000000000000" pitchFamily="2" charset="2"/>
              <a:buChar char="§"/>
            </a:pPr>
            <a:r>
              <a:rPr lang="en-US" sz="3200" b="1" u="sng" dirty="0">
                <a:latin typeface="Algerian" panose="04020705040A02060702" pitchFamily="82" charset="0"/>
              </a:rPr>
              <a:t>ROTATORY MECHANISM</a:t>
            </a:r>
            <a:r>
              <a:rPr lang="en-US" sz="3200" b="1" dirty="0">
                <a:latin typeface="Algerian" panose="04020705040A02060702" pitchFamily="82" charset="0"/>
              </a:rPr>
              <a:t> -</a:t>
            </a:r>
            <a:endParaRPr lang="en-US" sz="3200" dirty="0"/>
          </a:p>
          <a:p>
            <a:pPr>
              <a:buFont typeface="Wingdings" panose="05000000000000000000" pitchFamily="2" charset="2"/>
              <a:buChar char="§"/>
            </a:pPr>
            <a:endParaRPr lang="en-US" sz="1200" dirty="0"/>
          </a:p>
        </p:txBody>
      </p:sp>
      <p:pic>
        <p:nvPicPr>
          <p:cNvPr id="4" name="Content Placeholder 3" descr="parts-of-dc-machine-19-1-14.jpg"/>
          <p:cNvPicPr>
            <a:picLocks noGrp="1" noChangeAspect="1"/>
          </p:cNvPicPr>
          <p:nvPr/>
        </p:nvPicPr>
        <p:blipFill>
          <a:blip r:embed="rId2"/>
          <a:stretch>
            <a:fillRect/>
          </a:stretch>
        </p:blipFill>
        <p:spPr>
          <a:xfrm>
            <a:off x="6309360" y="2155371"/>
            <a:ext cx="4376057" cy="3345180"/>
          </a:xfrm>
          <a:prstGeom prst="rect">
            <a:avLst/>
          </a:prstGeom>
        </p:spPr>
      </p:pic>
      <p:sp>
        <p:nvSpPr>
          <p:cNvPr id="6" name="TextBox 5"/>
          <p:cNvSpPr txBox="1"/>
          <p:nvPr/>
        </p:nvSpPr>
        <p:spPr>
          <a:xfrm>
            <a:off x="248194" y="2351314"/>
            <a:ext cx="5865223" cy="2677656"/>
          </a:xfrm>
          <a:prstGeom prst="rect">
            <a:avLst/>
          </a:prstGeom>
          <a:noFill/>
        </p:spPr>
        <p:txBody>
          <a:bodyPr wrap="square" rtlCol="0">
            <a:spAutoFit/>
          </a:bodyPr>
          <a:lstStyle/>
          <a:p>
            <a:r>
              <a:rPr lang="en-US" sz="2800" dirty="0">
                <a:solidFill>
                  <a:srgbClr val="0070C0"/>
                </a:solidFill>
              </a:rPr>
              <a:t>WHEN CURRENT CARRYING CONDUCTOR IS PLACED IN </a:t>
            </a:r>
          </a:p>
          <a:p>
            <a:r>
              <a:rPr lang="en-US" sz="2800" dirty="0">
                <a:solidFill>
                  <a:srgbClr val="0070C0"/>
                </a:solidFill>
              </a:rPr>
              <a:t>MAGNETIC FIELD, CONDUCTOR EXPERIENCES THE FORCE AND THIS FORCE LET THE SHAFT OF CONDUCTOR TO MOVE!</a:t>
            </a:r>
          </a:p>
        </p:txBody>
      </p:sp>
    </p:spTree>
    <p:extLst>
      <p:ext uri="{BB962C8B-B14F-4D97-AF65-F5344CB8AC3E}">
        <p14:creationId xmlns:p14="http://schemas.microsoft.com/office/powerpoint/2010/main" val="2950345077"/>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48788"/>
            <a:ext cx="8596668" cy="1320800"/>
          </a:xfrm>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MECHANISM</a:t>
            </a:r>
          </a:p>
        </p:txBody>
      </p:sp>
      <p:sp>
        <p:nvSpPr>
          <p:cNvPr id="3" name="Content Placeholder 2"/>
          <p:cNvSpPr>
            <a:spLocks noGrp="1"/>
          </p:cNvSpPr>
          <p:nvPr>
            <p:ph idx="1"/>
          </p:nvPr>
        </p:nvSpPr>
        <p:spPr>
          <a:xfrm>
            <a:off x="677334" y="1560459"/>
            <a:ext cx="8596668" cy="4997095"/>
          </a:xfrm>
        </p:spPr>
        <p:txBody>
          <a:bodyPr>
            <a:normAutofit/>
          </a:bodyPr>
          <a:lstStyle/>
          <a:p>
            <a:pPr>
              <a:buFont typeface="Wingdings" panose="05000000000000000000" pitchFamily="2" charset="2"/>
              <a:buChar char="§"/>
            </a:pPr>
            <a:r>
              <a:rPr lang="en-US" sz="3200" b="1" u="sng" dirty="0">
                <a:latin typeface="Algerian" panose="04020705040A02060702" pitchFamily="82" charset="0"/>
              </a:rPr>
              <a:t>POLISHING BRUSH</a:t>
            </a:r>
            <a:r>
              <a:rPr lang="en-US" sz="3200" dirty="0"/>
              <a:t> –</a:t>
            </a:r>
          </a:p>
          <a:p>
            <a:pPr>
              <a:buFont typeface="Wingdings" panose="05000000000000000000" pitchFamily="2" charset="2"/>
              <a:buChar char="ü"/>
            </a:pPr>
            <a:r>
              <a:rPr lang="en-US" sz="2400" dirty="0">
                <a:solidFill>
                  <a:srgbClr val="0070C0"/>
                </a:solidFill>
              </a:rPr>
              <a:t>BRUSH IS MADE UP OF FOAM AND</a:t>
            </a:r>
          </a:p>
          <a:p>
            <a:pPr marL="0" indent="0">
              <a:buNone/>
            </a:pPr>
            <a:r>
              <a:rPr lang="en-US" sz="2400" dirty="0">
                <a:solidFill>
                  <a:srgbClr val="0070C0"/>
                </a:solidFill>
              </a:rPr>
              <a:t>    IN SHAPE OF CYCLINDER</a:t>
            </a:r>
            <a:r>
              <a:rPr lang="en-US" sz="2400" dirty="0"/>
              <a:t>.</a:t>
            </a:r>
          </a:p>
          <a:p>
            <a:pPr>
              <a:buFont typeface="Wingdings" panose="05000000000000000000" pitchFamily="2" charset="2"/>
              <a:buChar char="§"/>
            </a:pPr>
            <a:r>
              <a:rPr lang="en-US" sz="3200" dirty="0"/>
              <a:t> </a:t>
            </a:r>
            <a:r>
              <a:rPr lang="en-US" sz="3200" b="1" u="sng" dirty="0">
                <a:solidFill>
                  <a:schemeClr val="tx1"/>
                </a:solidFill>
                <a:latin typeface="Algerian" panose="04020705040A02060702" pitchFamily="82" charset="0"/>
              </a:rPr>
              <a:t>AREA OF POLISHING BRUSH </a:t>
            </a:r>
            <a:r>
              <a:rPr lang="en-US" sz="3200" b="1" dirty="0">
                <a:solidFill>
                  <a:schemeClr val="tx1"/>
                </a:solidFill>
              </a:rPr>
              <a:t>–</a:t>
            </a:r>
          </a:p>
          <a:p>
            <a:pPr>
              <a:buFont typeface="Courier New" panose="02070309020205020404" pitchFamily="49" charset="0"/>
              <a:buChar char="o"/>
            </a:pPr>
            <a:r>
              <a:rPr lang="en-US" sz="2400" dirty="0">
                <a:solidFill>
                  <a:srgbClr val="0070C0"/>
                </a:solidFill>
              </a:rPr>
              <a:t>RADIUS – 1.5 cm</a:t>
            </a:r>
          </a:p>
          <a:p>
            <a:pPr>
              <a:buFont typeface="Courier New" panose="02070309020205020404" pitchFamily="49" charset="0"/>
              <a:buChar char="o"/>
            </a:pPr>
            <a:r>
              <a:rPr lang="en-US" sz="2400" dirty="0">
                <a:solidFill>
                  <a:srgbClr val="0070C0"/>
                </a:solidFill>
              </a:rPr>
              <a:t>HEIGTH – 16 cm</a:t>
            </a:r>
          </a:p>
          <a:p>
            <a:pPr>
              <a:buFont typeface="Courier New" panose="02070309020205020404" pitchFamily="49" charset="0"/>
              <a:buChar char="o"/>
            </a:pPr>
            <a:r>
              <a:rPr lang="en-US" sz="2400" dirty="0">
                <a:solidFill>
                  <a:srgbClr val="0070C0"/>
                </a:solidFill>
              </a:rPr>
              <a:t>AREA - </a:t>
            </a:r>
            <a:r>
              <a:rPr lang="pt-BR" sz="2400" dirty="0">
                <a:solidFill>
                  <a:srgbClr val="0070C0"/>
                </a:solidFill>
              </a:rPr>
              <a:t>2</a:t>
            </a:r>
            <a:r>
              <a:rPr lang="pt-BR" sz="2400" i="1" dirty="0">
                <a:solidFill>
                  <a:srgbClr val="0070C0"/>
                </a:solidFill>
              </a:rPr>
              <a:t>πrh </a:t>
            </a:r>
          </a:p>
          <a:p>
            <a:pPr>
              <a:buFont typeface="Courier New" panose="02070309020205020404" pitchFamily="49" charset="0"/>
              <a:buChar char="o"/>
            </a:pPr>
            <a:r>
              <a:rPr lang="pt-BR" sz="2400" dirty="0">
                <a:solidFill>
                  <a:srgbClr val="0070C0"/>
                </a:solidFill>
              </a:rPr>
              <a:t>AREA – (2*3.14*1.5*16) </a:t>
            </a:r>
          </a:p>
          <a:p>
            <a:pPr marL="0" indent="0">
              <a:buNone/>
            </a:pPr>
            <a:r>
              <a:rPr lang="pt-BR" sz="2400" dirty="0"/>
              <a:t>                  </a:t>
            </a:r>
            <a:r>
              <a:rPr lang="pt-BR" sz="3200" b="1" u="sng" dirty="0">
                <a:latin typeface="Algerian" panose="04020705040A02060702" pitchFamily="82" charset="0"/>
              </a:rPr>
              <a:t>AREA</a:t>
            </a:r>
            <a:r>
              <a:rPr lang="pt-BR" sz="2800" dirty="0"/>
              <a:t> </a:t>
            </a:r>
            <a:r>
              <a:rPr lang="pt-BR" sz="2800"/>
              <a:t>– </a:t>
            </a:r>
            <a:r>
              <a:rPr lang="pt-BR" sz="2800">
                <a:solidFill>
                  <a:srgbClr val="0070C0"/>
                </a:solidFill>
              </a:rPr>
              <a:t>150.72 (cm)2</a:t>
            </a:r>
            <a:endParaRPr lang="pt-BR" sz="2800" dirty="0">
              <a:solidFill>
                <a:srgbClr val="0070C0"/>
              </a:solidFill>
            </a:endParaRPr>
          </a:p>
          <a:p>
            <a:endParaRPr lang="pt-BR" sz="2400" dirty="0"/>
          </a:p>
          <a:p>
            <a:pPr>
              <a:buFont typeface="Wingdings" panose="05000000000000000000" pitchFamily="2" charset="2"/>
              <a:buChar char="§"/>
            </a:pPr>
            <a:endParaRPr lang="en-US" sz="2400"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5587" y="983342"/>
            <a:ext cx="3075350" cy="1972492"/>
          </a:xfrm>
          <a:prstGeom prst="rect">
            <a:avLst/>
          </a:prstGeom>
        </p:spPr>
      </p:pic>
    </p:spTree>
    <p:extLst>
      <p:ext uri="{BB962C8B-B14F-4D97-AF65-F5344CB8AC3E}">
        <p14:creationId xmlns:p14="http://schemas.microsoft.com/office/powerpoint/2010/main" val="1338767936"/>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006" y="434841"/>
            <a:ext cx="11469188" cy="1320800"/>
          </a:xfrm>
        </p:spPr>
        <p:txBody>
          <a:bodyPr>
            <a:normAutofit/>
          </a:bodyPr>
          <a:lstStyle/>
          <a:p>
            <a:r>
              <a:rPr lang="en-US" sz="4800" b="1" dirty="0">
                <a:latin typeface="Algerian" panose="04020705040A02060702" pitchFamily="82" charset="0"/>
              </a:rPr>
              <a:t>    platform based development</a:t>
            </a:r>
            <a:endParaRPr lang="en-US" sz="4800" b="1" u="sng" dirty="0">
              <a:latin typeface="Algerian" panose="04020705040A02060702" pitchFamily="82" charset="0"/>
            </a:endParaRPr>
          </a:p>
        </p:txBody>
      </p:sp>
      <p:sp>
        <p:nvSpPr>
          <p:cNvPr id="3" name="Content Placeholder 2"/>
          <p:cNvSpPr>
            <a:spLocks noGrp="1"/>
          </p:cNvSpPr>
          <p:nvPr>
            <p:ph idx="1"/>
          </p:nvPr>
        </p:nvSpPr>
        <p:spPr>
          <a:xfrm>
            <a:off x="677333" y="1416007"/>
            <a:ext cx="8754050" cy="5154610"/>
          </a:xfrm>
        </p:spPr>
        <p:txBody>
          <a:bodyPr>
            <a:normAutofit fontScale="92500" lnSpcReduction="10000"/>
          </a:bodyPr>
          <a:lstStyle/>
          <a:p>
            <a:pPr>
              <a:buFont typeface="Wingdings" panose="05000000000000000000" pitchFamily="2" charset="2"/>
              <a:buChar char="§"/>
            </a:pPr>
            <a:r>
              <a:rPr lang="en-US" sz="3200" b="1" u="sng" dirty="0">
                <a:solidFill>
                  <a:schemeClr val="tx1"/>
                </a:solidFill>
                <a:latin typeface="Algerian" panose="04020705040A02060702" pitchFamily="82" charset="0"/>
              </a:rPr>
              <a:t>DC MOTOR</a:t>
            </a:r>
            <a:r>
              <a:rPr lang="en-US" sz="3200" dirty="0">
                <a:solidFill>
                  <a:schemeClr val="tx1"/>
                </a:solidFill>
              </a:rPr>
              <a:t> -</a:t>
            </a:r>
          </a:p>
          <a:p>
            <a:pPr>
              <a:buFont typeface="Wingdings" panose="05000000000000000000" pitchFamily="2" charset="2"/>
              <a:buChar char="ü"/>
            </a:pPr>
            <a:r>
              <a:rPr lang="en-US" sz="2400" dirty="0">
                <a:solidFill>
                  <a:srgbClr val="0070C0"/>
                </a:solidFill>
              </a:rPr>
              <a:t>12V</a:t>
            </a:r>
            <a:r>
              <a:rPr lang="en-US" sz="2400" b="1" u="sng" dirty="0">
                <a:solidFill>
                  <a:srgbClr val="0070C0"/>
                </a:solidFill>
                <a:latin typeface="Algerian" panose="04020705040A02060702" pitchFamily="82" charset="0"/>
              </a:rPr>
              <a:t> </a:t>
            </a:r>
            <a:r>
              <a:rPr lang="en-US" sz="2400" dirty="0">
                <a:solidFill>
                  <a:srgbClr val="0070C0"/>
                </a:solidFill>
              </a:rPr>
              <a:t>DC MOTOR</a:t>
            </a:r>
          </a:p>
          <a:p>
            <a:pPr>
              <a:buFont typeface="Wingdings" panose="05000000000000000000" pitchFamily="2" charset="2"/>
              <a:buChar char="ü"/>
            </a:pPr>
            <a:r>
              <a:rPr lang="en-US" sz="2400" dirty="0">
                <a:solidFill>
                  <a:srgbClr val="0070C0"/>
                </a:solidFill>
              </a:rPr>
              <a:t>200 RPM</a:t>
            </a:r>
          </a:p>
          <a:p>
            <a:pPr>
              <a:buFont typeface="Wingdings" panose="05000000000000000000" pitchFamily="2" charset="2"/>
              <a:buChar char="ü"/>
            </a:pPr>
            <a:r>
              <a:rPr lang="en-US" sz="2400" dirty="0">
                <a:solidFill>
                  <a:srgbClr val="0070C0"/>
                </a:solidFill>
              </a:rPr>
              <a:t>2 mm REAR ENCODER SHAFT</a:t>
            </a:r>
          </a:p>
          <a:p>
            <a:pPr>
              <a:buFont typeface="Wingdings" panose="05000000000000000000" pitchFamily="2" charset="2"/>
              <a:buChar char="ü"/>
            </a:pPr>
            <a:r>
              <a:rPr lang="en-US" sz="2400" dirty="0">
                <a:solidFill>
                  <a:srgbClr val="0070C0"/>
                </a:solidFill>
              </a:rPr>
              <a:t>WEIGHT – 159 g</a:t>
            </a:r>
          </a:p>
          <a:p>
            <a:pPr>
              <a:buFont typeface="Wingdings" panose="05000000000000000000" pitchFamily="2" charset="2"/>
              <a:buChar char="ü"/>
            </a:pPr>
            <a:r>
              <a:rPr lang="en-US" sz="2400" dirty="0">
                <a:solidFill>
                  <a:srgbClr val="0070C0"/>
                </a:solidFill>
              </a:rPr>
              <a:t>LENGTH OF SHAFT – 16 mm</a:t>
            </a:r>
          </a:p>
          <a:p>
            <a:pPr>
              <a:buFont typeface="Wingdings" panose="05000000000000000000" pitchFamily="2" charset="2"/>
              <a:buChar char="ü"/>
            </a:pPr>
            <a:endParaRPr lang="en-US" sz="1050" dirty="0">
              <a:solidFill>
                <a:schemeClr val="tx1"/>
              </a:solidFill>
            </a:endParaRPr>
          </a:p>
          <a:p>
            <a:pPr>
              <a:buFont typeface="Wingdings" panose="05000000000000000000" pitchFamily="2" charset="2"/>
              <a:buChar char="§"/>
            </a:pPr>
            <a:r>
              <a:rPr lang="en-US" sz="3200" b="1" u="sng" dirty="0">
                <a:solidFill>
                  <a:schemeClr val="tx1"/>
                </a:solidFill>
                <a:latin typeface="Algerian" panose="04020705040A02060702" pitchFamily="82" charset="0"/>
              </a:rPr>
              <a:t>ARDUINO UNO </a:t>
            </a:r>
            <a:r>
              <a:rPr lang="en-US" sz="3200" dirty="0">
                <a:solidFill>
                  <a:schemeClr val="tx1"/>
                </a:solidFill>
              </a:rPr>
              <a:t> - </a:t>
            </a:r>
          </a:p>
          <a:p>
            <a:pPr>
              <a:buFont typeface="Wingdings" panose="05000000000000000000" pitchFamily="2" charset="2"/>
              <a:buChar char="ü"/>
            </a:pPr>
            <a:r>
              <a:rPr lang="en-US" sz="2400" dirty="0">
                <a:solidFill>
                  <a:schemeClr val="tx1"/>
                </a:solidFill>
              </a:rPr>
              <a:t> </a:t>
            </a:r>
            <a:r>
              <a:rPr lang="en-US" sz="2400" dirty="0">
                <a:solidFill>
                  <a:srgbClr val="0070C0"/>
                </a:solidFill>
              </a:rPr>
              <a:t>WE HAVE USED ‘Arduino Uno’ BOARD. </a:t>
            </a:r>
          </a:p>
          <a:p>
            <a:pPr>
              <a:buFont typeface="Wingdings" panose="05000000000000000000" pitchFamily="2" charset="2"/>
              <a:buChar char="ü"/>
            </a:pPr>
            <a:r>
              <a:rPr lang="en-US" sz="2400" dirty="0">
                <a:solidFill>
                  <a:srgbClr val="0070C0"/>
                </a:solidFill>
              </a:rPr>
              <a:t>                                BY USING C LANGUAGE AND ARDUINO          BOARD WE CAN CONTROL SPEED OF MOTOR AND CHANGE THE DIRECTION IN CLOCKWISE </a:t>
            </a:r>
          </a:p>
          <a:p>
            <a:pPr>
              <a:buFont typeface="Wingdings" panose="05000000000000000000" pitchFamily="2" charset="2"/>
              <a:buChar char="§"/>
            </a:pPr>
            <a:endParaRPr lang="en-US" sz="2400" dirty="0">
              <a:solidFill>
                <a:schemeClr val="tx1"/>
              </a:solidFill>
            </a:endParaRPr>
          </a:p>
          <a:p>
            <a:pPr>
              <a:buFont typeface="Wingdings" panose="05000000000000000000" pitchFamily="2" charset="2"/>
              <a:buChar char="ü"/>
            </a:pPr>
            <a:endParaRPr lang="en-US" sz="2400" dirty="0">
              <a:solidFill>
                <a:schemeClr val="tx1"/>
              </a:solidFill>
            </a:endParaRPr>
          </a:p>
          <a:p>
            <a:pPr>
              <a:buFont typeface="Wingdings" panose="05000000000000000000" pitchFamily="2" charset="2"/>
              <a:buChar char="ü"/>
            </a:pPr>
            <a:endParaRPr lang="en-US" sz="2400" dirty="0">
              <a:solidFill>
                <a:schemeClr val="tx1"/>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12080" y="1661592"/>
            <a:ext cx="3395716" cy="2331720"/>
          </a:xfrm>
          <a:prstGeom prst="rect">
            <a:avLst/>
          </a:prstGeom>
        </p:spPr>
      </p:pic>
    </p:spTree>
    <p:extLst>
      <p:ext uri="{BB962C8B-B14F-4D97-AF65-F5344CB8AC3E}">
        <p14:creationId xmlns:p14="http://schemas.microsoft.com/office/powerpoint/2010/main" val="8663881"/>
      </p:ext>
    </p:extLst>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9006" y="648788"/>
            <a:ext cx="11377748" cy="1320800"/>
          </a:xfrm>
        </p:spPr>
        <p:txBody>
          <a:bodyPr>
            <a:normAutofit/>
          </a:bodyPr>
          <a:lstStyle/>
          <a:p>
            <a:r>
              <a:rPr lang="en-US" sz="4400" b="1" dirty="0">
                <a:latin typeface="Algerian" panose="04020705040A02060702" pitchFamily="82" charset="0"/>
              </a:rPr>
              <a:t>    </a:t>
            </a:r>
            <a:r>
              <a:rPr lang="en-US" sz="4400" b="1" u="sng" dirty="0">
                <a:latin typeface="Algerian" panose="04020705040A02060702" pitchFamily="82" charset="0"/>
              </a:rPr>
              <a:t>platform based development</a:t>
            </a:r>
          </a:p>
        </p:txBody>
      </p:sp>
      <p:sp>
        <p:nvSpPr>
          <p:cNvPr id="3" name="Content Placeholder 2"/>
          <p:cNvSpPr>
            <a:spLocks noGrp="1"/>
          </p:cNvSpPr>
          <p:nvPr>
            <p:ph idx="1"/>
          </p:nvPr>
        </p:nvSpPr>
        <p:spPr>
          <a:xfrm>
            <a:off x="677334" y="1546635"/>
            <a:ext cx="8596668" cy="4828039"/>
          </a:xfrm>
        </p:spPr>
        <p:txBody>
          <a:bodyPr>
            <a:normAutofit/>
          </a:bodyPr>
          <a:lstStyle/>
          <a:p>
            <a:pPr marL="0" indent="0">
              <a:buNone/>
            </a:pPr>
            <a:r>
              <a:rPr lang="en-US" sz="2400" dirty="0">
                <a:solidFill>
                  <a:srgbClr val="0070C0"/>
                </a:solidFill>
              </a:rPr>
              <a:t> AND ANTICLOCKWISE DIRECTION. IT HAS </a:t>
            </a:r>
          </a:p>
          <a:p>
            <a:pPr marL="0" indent="0">
              <a:buNone/>
            </a:pPr>
            <a:r>
              <a:rPr lang="en-US" sz="2400" dirty="0">
                <a:solidFill>
                  <a:srgbClr val="0070C0"/>
                </a:solidFill>
              </a:rPr>
              <a:t>16 DIGITAL PINS AND 8 ANALOG PINS.</a:t>
            </a:r>
            <a:endParaRPr lang="en-US" sz="3200" b="1" u="sng" dirty="0">
              <a:solidFill>
                <a:schemeClr val="tx1"/>
              </a:solidFill>
              <a:latin typeface="Algerian" panose="04020705040A02060702" pitchFamily="82" charset="0"/>
            </a:endParaRPr>
          </a:p>
          <a:p>
            <a:pPr>
              <a:buFont typeface="Wingdings" panose="05000000000000000000" pitchFamily="2" charset="2"/>
              <a:buChar char="§"/>
            </a:pPr>
            <a:r>
              <a:rPr lang="en-US" sz="3200" b="1" u="sng" dirty="0">
                <a:solidFill>
                  <a:schemeClr val="tx1"/>
                </a:solidFill>
                <a:latin typeface="Algerian" panose="04020705040A02060702" pitchFamily="82" charset="0"/>
              </a:rPr>
              <a:t>MOTOR DRIVER </a:t>
            </a:r>
            <a:r>
              <a:rPr lang="en-US" sz="3200" dirty="0">
                <a:solidFill>
                  <a:schemeClr val="tx1"/>
                </a:solidFill>
              </a:rPr>
              <a:t>–</a:t>
            </a:r>
          </a:p>
          <a:p>
            <a:pPr>
              <a:buFont typeface="Courier New" panose="02070309020205020404" pitchFamily="49" charset="0"/>
              <a:buChar char="o"/>
            </a:pPr>
            <a:r>
              <a:rPr lang="en-US" sz="2600" dirty="0">
                <a:solidFill>
                  <a:srgbClr val="0070C0"/>
                </a:solidFill>
              </a:rPr>
              <a:t>WE HAVE USED ‘L298N’ MOTOR DRIVER.</a:t>
            </a:r>
          </a:p>
          <a:p>
            <a:pPr>
              <a:buFont typeface="Wingdings" panose="05000000000000000000" pitchFamily="2" charset="2"/>
              <a:buChar char="ü"/>
            </a:pPr>
            <a:r>
              <a:rPr lang="en-US" sz="2600" dirty="0">
                <a:solidFill>
                  <a:srgbClr val="0070C0"/>
                </a:solidFill>
              </a:rPr>
              <a:t>DUAL H-BRIDGE</a:t>
            </a:r>
          </a:p>
          <a:p>
            <a:pPr>
              <a:buFont typeface="Wingdings" panose="05000000000000000000" pitchFamily="2" charset="2"/>
              <a:buChar char="ü"/>
            </a:pPr>
            <a:r>
              <a:rPr lang="en-US" sz="2600" dirty="0">
                <a:solidFill>
                  <a:srgbClr val="0070C0"/>
                </a:solidFill>
              </a:rPr>
              <a:t>SPEED CONTROL</a:t>
            </a:r>
          </a:p>
          <a:p>
            <a:pPr>
              <a:buFont typeface="Wingdings" panose="05000000000000000000" pitchFamily="2" charset="2"/>
              <a:buChar char="ü"/>
            </a:pPr>
            <a:r>
              <a:rPr lang="en-US" sz="2600" dirty="0">
                <a:solidFill>
                  <a:srgbClr val="0070C0"/>
                </a:solidFill>
              </a:rPr>
              <a:t>DIRECTION CONTROL</a:t>
            </a:r>
          </a:p>
          <a:p>
            <a:pPr>
              <a:buFont typeface="Wingdings" panose="05000000000000000000" pitchFamily="2" charset="2"/>
              <a:buChar char="ü"/>
            </a:pPr>
            <a:r>
              <a:rPr lang="en-US" sz="2600" dirty="0">
                <a:solidFill>
                  <a:srgbClr val="0070C0"/>
                </a:solidFill>
              </a:rPr>
              <a:t>DC VOLTAGE 5-35V</a:t>
            </a:r>
          </a:p>
          <a:p>
            <a:pPr>
              <a:buFont typeface="Wingdings" panose="05000000000000000000" pitchFamily="2" charset="2"/>
              <a:buChar char="ü"/>
            </a:pPr>
            <a:r>
              <a:rPr lang="en-US" sz="2600" dirty="0">
                <a:solidFill>
                  <a:srgbClr val="0070C0"/>
                </a:solidFill>
              </a:rPr>
              <a:t>PEAK CURRENT – 2A</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0068" y="1515292"/>
            <a:ext cx="3735977" cy="237743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9488" y="4193177"/>
            <a:ext cx="3205163" cy="2481943"/>
          </a:xfrm>
          <a:prstGeom prst="rect">
            <a:avLst/>
          </a:prstGeom>
        </p:spPr>
      </p:pic>
    </p:spTree>
    <p:extLst>
      <p:ext uri="{BB962C8B-B14F-4D97-AF65-F5344CB8AC3E}">
        <p14:creationId xmlns:p14="http://schemas.microsoft.com/office/powerpoint/2010/main" val="25877270"/>
      </p:ext>
    </p:extLst>
  </p:cSld>
  <p:clrMapOvr>
    <a:masterClrMapping/>
  </p:clrMapOvr>
  <p:transition spd="slow">
    <p:cover/>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232</TotalTime>
  <Words>599</Words>
  <Application>Microsoft Office PowerPoint</Application>
  <PresentationFormat>Widescreen</PresentationFormat>
  <Paragraphs>100</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Algerian</vt:lpstr>
      <vt:lpstr>Arial</vt:lpstr>
      <vt:lpstr>Courier New</vt:lpstr>
      <vt:lpstr>Trebuchet MS</vt:lpstr>
      <vt:lpstr>Wingdings</vt:lpstr>
      <vt:lpstr>Wingdings 3</vt:lpstr>
      <vt:lpstr>Facet</vt:lpstr>
      <vt:lpstr>       ENGINEERING EXPLORATION</vt:lpstr>
      <vt:lpstr>            NEED STATEMENT</vt:lpstr>
      <vt:lpstr>         PROBLEM STATEMENT</vt:lpstr>
      <vt:lpstr>         ENGINEERING DESIGN</vt:lpstr>
      <vt:lpstr>              MECHANISM</vt:lpstr>
      <vt:lpstr>              MECHANISM</vt:lpstr>
      <vt:lpstr>              MECHANISM</vt:lpstr>
      <vt:lpstr>    platform based development</vt:lpstr>
      <vt:lpstr>    platform based development</vt:lpstr>
      <vt:lpstr>    COMPONENTS AND ITS COST</vt:lpstr>
      <vt:lpstr>  PICS/VIDEOS OF PROJECT</vt:lpstr>
      <vt:lpstr>  PICS/VIDEOS OF PROJECT</vt:lpstr>
      <vt:lpstr>             REFRENCES</vt:lpstr>
      <vt:lpstr>           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ENGINEERING EXPLORATION</dc:title>
  <dc:creator>Rajat</dc:creator>
  <cp:lastModifiedBy>Rajat Gupta</cp:lastModifiedBy>
  <cp:revision>39</cp:revision>
  <dcterms:created xsi:type="dcterms:W3CDTF">2018-04-22T08:35:35Z</dcterms:created>
  <dcterms:modified xsi:type="dcterms:W3CDTF">2019-01-13T11:47:41Z</dcterms:modified>
</cp:coreProperties>
</file>

<file path=docProps/thumbnail.jpeg>
</file>